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34"/>
  </p:notesMasterIdLst>
  <p:handoutMasterIdLst>
    <p:handoutMasterId r:id="rId35"/>
  </p:handoutMasterIdLst>
  <p:sldIdLst>
    <p:sldId id="256" r:id="rId7"/>
    <p:sldId id="260" r:id="rId8"/>
    <p:sldId id="261" r:id="rId9"/>
    <p:sldId id="268" r:id="rId10"/>
    <p:sldId id="272" r:id="rId11"/>
    <p:sldId id="259" r:id="rId12"/>
    <p:sldId id="276" r:id="rId13"/>
    <p:sldId id="277" r:id="rId14"/>
    <p:sldId id="278" r:id="rId15"/>
    <p:sldId id="279" r:id="rId16"/>
    <p:sldId id="280" r:id="rId17"/>
    <p:sldId id="275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2" r:id="rId32"/>
    <p:sldId id="267" r:id="rId33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2DF8C101-619E-4842-BAEF-D803E02E0711}">
          <p14:sldIdLst/>
        </p14:section>
        <p14:section name="Inicio" id="{E49F71DB-73B2-4C4D-84EA-E139C097003B}">
          <p14:sldIdLst>
            <p14:sldId id="256"/>
            <p14:sldId id="260"/>
            <p14:sldId id="261"/>
            <p14:sldId id="268"/>
            <p14:sldId id="272"/>
          </p14:sldIdLst>
        </p14:section>
        <p14:section name="Conceptos básicos" id="{F5D2761B-1C4C-4DDD-81D2-674723547CFB}">
          <p14:sldIdLst>
            <p14:sldId id="259"/>
            <p14:sldId id="276"/>
            <p14:sldId id="277"/>
            <p14:sldId id="278"/>
            <p14:sldId id="279"/>
          </p14:sldIdLst>
        </p14:section>
        <p14:section name="IoT" id="{6D774C17-0874-4D96-AB11-E29F827A99C8}">
          <p14:sldIdLst>
            <p14:sldId id="280"/>
            <p14:sldId id="275"/>
            <p14:sldId id="281"/>
            <p14:sldId id="282"/>
            <p14:sldId id="283"/>
            <p14:sldId id="284"/>
            <p14:sldId id="285"/>
          </p14:sldIdLst>
        </p14:section>
        <p14:section name="RTC" id="{4B4EF71D-632D-48E6-9606-05B408D6978B}">
          <p14:sldIdLst>
            <p14:sldId id="286"/>
            <p14:sldId id="287"/>
            <p14:sldId id="288"/>
          </p14:sldIdLst>
        </p14:section>
        <p14:section name="ServiceBus" id="{CAA3245A-23B4-4131-BC86-018F7D6AA4D0}">
          <p14:sldIdLst>
            <p14:sldId id="289"/>
            <p14:sldId id="290"/>
            <p14:sldId id="291"/>
          </p14:sldIdLst>
        </p14:section>
        <p14:section name="Fin" id="{F38978F5-C005-4D76-BAB7-751F420ED203}">
          <p14:sldIdLst>
            <p14:sldId id="293"/>
            <p14:sldId id="294"/>
            <p14:sldId id="29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5B9BD5"/>
    <a:srgbClr val="67217A"/>
    <a:srgbClr val="0A79D2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99" d="100"/>
          <a:sy n="99" d="100"/>
        </p:scale>
        <p:origin x="72" y="492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2/22/2016 9:34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2/22/2016 9:34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=""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644" y="296862"/>
            <a:ext cx="5714206" cy="1837298"/>
          </a:xfrm>
        </p:spPr>
        <p:txBody>
          <a:bodyPr/>
          <a:lstStyle/>
          <a:p>
            <a:r>
              <a:rPr lang="es-ES" dirty="0" err="1" smtClean="0"/>
              <a:t>Service</a:t>
            </a:r>
            <a:r>
              <a:rPr lang="es-ES" dirty="0" smtClean="0"/>
              <a:t> Bus 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sz="2400" dirty="0" err="1" smtClean="0"/>
              <a:t>Bus</a:t>
            </a:r>
            <a:r>
              <a:rPr lang="es-ES" sz="2400" dirty="0" smtClean="0"/>
              <a:t> de servicios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Servicio orientado a eventos 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Fácil configuración y consumición 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Sistema totalmente administrado 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Diferentes estrategias de implementación </a:t>
            </a:r>
            <a:endParaRPr lang="es-ES" sz="2400" b="1" dirty="0"/>
          </a:p>
        </p:txBody>
      </p:sp>
      <p:grpSp>
        <p:nvGrpSpPr>
          <p:cNvPr id="10" name="Grupo 9"/>
          <p:cNvGrpSpPr/>
          <p:nvPr/>
        </p:nvGrpSpPr>
        <p:grpSpPr>
          <a:xfrm>
            <a:off x="9189244" y="296862"/>
            <a:ext cx="1052734" cy="5565609"/>
            <a:chOff x="9189244" y="296862"/>
            <a:chExt cx="1052734" cy="556560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3099" y="1516062"/>
              <a:ext cx="620104" cy="1023893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5405" y="3772500"/>
              <a:ext cx="605683" cy="98063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89244" y="296862"/>
              <a:ext cx="1052734" cy="111041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2142" y="2648737"/>
              <a:ext cx="648946" cy="1009472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4138" y="4867421"/>
              <a:ext cx="922945" cy="995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484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Entrando en materia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49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4" y="1578735"/>
            <a:ext cx="8351044" cy="53106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pPr lvl="0"/>
            <a:r>
              <a:rPr lang="en-US" dirty="0" smtClean="0"/>
              <a:t>Arduino e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obtenemos datos?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701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44" y="1878879"/>
            <a:ext cx="5562600" cy="50897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044" y="222249"/>
            <a:ext cx="11885683" cy="738664"/>
          </a:xfrm>
        </p:spPr>
        <p:txBody>
          <a:bodyPr/>
          <a:lstStyle/>
          <a:p>
            <a:pPr lvl="0"/>
            <a:r>
              <a:rPr lang="en-US" dirty="0" smtClean="0"/>
              <a:t>Arduino e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88844" y="-325994"/>
            <a:ext cx="6934200" cy="917575"/>
          </a:xfrm>
          <a:noFill/>
          <a:ln>
            <a:noFill/>
          </a:ln>
        </p:spPr>
        <p:txBody>
          <a:bodyPr/>
          <a:lstStyle/>
          <a:p>
            <a:r>
              <a:rPr lang="es-ES" b="1" dirty="0" smtClean="0">
                <a:solidFill>
                  <a:schemeClr val="tx1">
                    <a:alpha val="14000"/>
                  </a:schemeClr>
                </a:solidFill>
              </a:rPr>
              <a:t>¿Cómo obtenemos datos?</a:t>
            </a:r>
            <a:endParaRPr lang="es-ES" b="1" dirty="0">
              <a:solidFill>
                <a:schemeClr val="tx1">
                  <a:alpha val="1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70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244" y="1152324"/>
            <a:ext cx="5105400" cy="4401569"/>
          </a:xfrm>
          <a:prstGeom prst="rect">
            <a:avLst/>
          </a:prstGeom>
        </p:spPr>
      </p:pic>
      <p:pic>
        <p:nvPicPr>
          <p:cNvPr id="8" name="Marcador de posición de 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" r="6052"/>
          <a:stretch>
            <a:fillRect/>
          </a:stretch>
        </p:blipFill>
        <p:spPr>
          <a:xfrm>
            <a:off x="807244" y="1744662"/>
            <a:ext cx="2743498" cy="2743848"/>
          </a:xfrm>
          <a:prstGeom prst="ellipse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5988844" y="-325994"/>
            <a:ext cx="6934200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b="1" smtClean="0">
                <a:solidFill>
                  <a:schemeClr val="tx1">
                    <a:alpha val="14000"/>
                  </a:schemeClr>
                </a:solidFill>
              </a:rPr>
              <a:t>¿Cómo obtenemos datos?</a:t>
            </a:r>
            <a:endParaRPr lang="es-ES" b="1">
              <a:solidFill>
                <a:schemeClr val="tx1">
                  <a:alpha val="14000"/>
                </a:schemeClr>
              </a:solidFill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41302" y="4564062"/>
            <a:ext cx="4228342" cy="90281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defTabSz="914144">
              <a:spcAft>
                <a:spcPts val="816"/>
              </a:spcAft>
            </a:pPr>
            <a:r>
              <a:rPr lang="en-US" dirty="0" smtClean="0">
                <a:latin typeface="Consolas" panose="020B0609020204030204" pitchFamily="49" charset="0"/>
              </a:rPr>
              <a:t>Jesús López Caballero</a:t>
            </a:r>
          </a:p>
          <a:p>
            <a:pPr marL="0" lvl="2" defTabSz="914144">
              <a:spcAft>
                <a:spcPts val="816"/>
              </a:spcAft>
            </a:pPr>
            <a:r>
              <a:rPr lang="en-US" dirty="0" smtClean="0">
                <a:latin typeface="Consolas" panose="020B0609020204030204" pitchFamily="49" charset="0"/>
              </a:rPr>
              <a:t>jlopezc@pasiona.com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044" y="222249"/>
            <a:ext cx="11885683" cy="738664"/>
          </a:xfrm>
        </p:spPr>
        <p:txBody>
          <a:bodyPr/>
          <a:lstStyle/>
          <a:p>
            <a:pPr lvl="0"/>
            <a:r>
              <a:rPr lang="en-US" dirty="0" smtClean="0"/>
              <a:t>Arduino e </a:t>
            </a:r>
            <a:r>
              <a:rPr lang="en-US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51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1139824"/>
            <a:ext cx="6479365" cy="5139749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5988844" y="-325994"/>
            <a:ext cx="6934200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b="1" smtClean="0">
                <a:solidFill>
                  <a:schemeClr val="tx1">
                    <a:alpha val="14000"/>
                  </a:schemeClr>
                </a:solidFill>
              </a:rPr>
              <a:t>¿Cómo obtenemos datos?</a:t>
            </a:r>
            <a:endParaRPr lang="es-ES" b="1">
              <a:solidFill>
                <a:schemeClr val="tx1">
                  <a:alpha val="14000"/>
                </a:schemeClr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044" y="222249"/>
            <a:ext cx="11885683" cy="738664"/>
          </a:xfrm>
        </p:spPr>
        <p:txBody>
          <a:bodyPr/>
          <a:lstStyle/>
          <a:p>
            <a:pPr lvl="0"/>
            <a:r>
              <a:rPr lang="en-US" dirty="0" smtClean="0"/>
              <a:t>Arduino e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444" y="784434"/>
            <a:ext cx="1533525" cy="2028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644" y="4335462"/>
            <a:ext cx="1001183" cy="1228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44" y="2434747"/>
            <a:ext cx="1009650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Flecha derecha 19"/>
          <p:cNvSpPr/>
          <p:nvPr/>
        </p:nvSpPr>
        <p:spPr bwMode="auto">
          <a:xfrm>
            <a:off x="1340644" y="4640262"/>
            <a:ext cx="5943600" cy="457200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Flecha derecha 20"/>
          <p:cNvSpPr/>
          <p:nvPr/>
        </p:nvSpPr>
        <p:spPr bwMode="auto">
          <a:xfrm rot="21314608">
            <a:off x="1452086" y="3525884"/>
            <a:ext cx="6686547" cy="457200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Flecha derecha 21"/>
          <p:cNvSpPr/>
          <p:nvPr/>
        </p:nvSpPr>
        <p:spPr bwMode="auto">
          <a:xfrm>
            <a:off x="2407444" y="1341647"/>
            <a:ext cx="6934200" cy="457200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8318235" y="5261556"/>
            <a:ext cx="1480609" cy="3785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defTabSz="914144">
              <a:spcAft>
                <a:spcPts val="816"/>
              </a:spcAft>
            </a:pPr>
            <a:r>
              <a:rPr lang="en-US" sz="1400" dirty="0" smtClean="0">
                <a:latin typeface="Consolas" panose="020B0609020204030204" pitchFamily="49" charset="0"/>
              </a:rPr>
              <a:t>(Sensor luz)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9208294" y="3840187"/>
            <a:ext cx="2266950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defTabSz="914144">
              <a:spcAft>
                <a:spcPts val="816"/>
              </a:spcAft>
            </a:pPr>
            <a:r>
              <a:rPr lang="es-ES" sz="1400" dirty="0" smtClean="0">
                <a:latin typeface="Consolas" panose="020B0609020204030204" pitchFamily="49" charset="0"/>
              </a:rPr>
              <a:t>(Sensor Temperatura/humedad)</a:t>
            </a:r>
            <a:endParaRPr lang="es-ES" sz="1400" dirty="0">
              <a:latin typeface="Consolas" panose="020B0609020204030204" pitchFamily="49" charset="0"/>
            </a:endParaRPr>
          </a:p>
        </p:txBody>
      </p:sp>
      <p:sp>
        <p:nvSpPr>
          <p:cNvPr id="25" name="Text Placeholder 1"/>
          <p:cNvSpPr txBox="1">
            <a:spLocks/>
          </p:cNvSpPr>
          <p:nvPr/>
        </p:nvSpPr>
        <p:spPr>
          <a:xfrm>
            <a:off x="11094244" y="2488032"/>
            <a:ext cx="1480609" cy="3785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defTabSz="914144">
              <a:spcAft>
                <a:spcPts val="816"/>
              </a:spcAft>
            </a:pPr>
            <a:r>
              <a:rPr lang="en-US" sz="1400" dirty="0" smtClean="0">
                <a:latin typeface="Consolas" panose="020B0609020204030204" pitchFamily="49" charset="0"/>
              </a:rPr>
              <a:t>(WIFI)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1390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 txBox="1">
            <a:spLocks/>
          </p:cNvSpPr>
          <p:nvPr/>
        </p:nvSpPr>
        <p:spPr>
          <a:xfrm>
            <a:off x="5988844" y="-325994"/>
            <a:ext cx="6934200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b="1" smtClean="0">
                <a:solidFill>
                  <a:schemeClr val="tx1">
                    <a:alpha val="14000"/>
                  </a:schemeClr>
                </a:solidFill>
              </a:rPr>
              <a:t>¿Cómo obtenemos datos?</a:t>
            </a:r>
            <a:endParaRPr lang="es-ES" b="1">
              <a:solidFill>
                <a:schemeClr val="tx1">
                  <a:alpha val="14000"/>
                </a:schemeClr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044" y="222249"/>
            <a:ext cx="11885683" cy="738664"/>
          </a:xfrm>
        </p:spPr>
        <p:txBody>
          <a:bodyPr/>
          <a:lstStyle/>
          <a:p>
            <a:pPr lvl="0"/>
            <a:r>
              <a:rPr lang="en-US" dirty="0" smtClean="0"/>
              <a:t>Arduino e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44" y="1144586"/>
            <a:ext cx="4495800" cy="50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75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15068" r="26472" b="31597"/>
          <a:stretch/>
        </p:blipFill>
        <p:spPr>
          <a:xfrm>
            <a:off x="7215188" y="-12774"/>
            <a:ext cx="5226844" cy="705016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644" y="220662"/>
            <a:ext cx="5714206" cy="846697"/>
          </a:xfrm>
        </p:spPr>
        <p:txBody>
          <a:bodyPr/>
          <a:lstStyle/>
          <a:p>
            <a:r>
              <a:rPr lang="es-ES" sz="4000" dirty="0" smtClean="0"/>
              <a:t>Costes</a:t>
            </a:r>
            <a:br>
              <a:rPr lang="es-ES" sz="4000" dirty="0" smtClean="0"/>
            </a:br>
            <a:r>
              <a:rPr lang="es-ES" sz="4000" dirty="0" smtClean="0"/>
              <a:t> </a:t>
            </a:r>
            <a:endParaRPr lang="es-ES" sz="4000" dirty="0"/>
          </a:p>
        </p:txBody>
      </p:sp>
      <p:sp>
        <p:nvSpPr>
          <p:cNvPr id="5" name="Rectángulo 4"/>
          <p:cNvSpPr/>
          <p:nvPr/>
        </p:nvSpPr>
        <p:spPr>
          <a:xfrm>
            <a:off x="-30956" y="1744662"/>
            <a:ext cx="3685304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Arduino </a:t>
            </a:r>
            <a:r>
              <a:rPr lang="en-US" dirty="0" err="1" smtClean="0"/>
              <a:t>uno</a:t>
            </a:r>
            <a:r>
              <a:rPr lang="en-US" dirty="0" smtClean="0"/>
              <a:t>:		21,59$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(esp8266):	6,95$</a:t>
            </a:r>
          </a:p>
          <a:p>
            <a:pPr lvl="1"/>
            <a:r>
              <a:rPr lang="en-US" dirty="0" smtClean="0"/>
              <a:t>Temp/Hum (dht22):	9,88$</a:t>
            </a:r>
          </a:p>
          <a:p>
            <a:pPr lvl="1"/>
            <a:r>
              <a:rPr lang="en-US" dirty="0" smtClean="0"/>
              <a:t>Luz(</a:t>
            </a:r>
            <a:r>
              <a:rPr lang="en-US" dirty="0" err="1" smtClean="0"/>
              <a:t>photoresistor</a:t>
            </a:r>
            <a:r>
              <a:rPr lang="en-US" dirty="0" smtClean="0"/>
              <a:t>):	0,12$</a:t>
            </a:r>
          </a:p>
          <a:p>
            <a:pPr lvl="1"/>
            <a:r>
              <a:rPr lang="en-US" dirty="0" err="1" smtClean="0"/>
              <a:t>Resistencias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cables, </a:t>
            </a:r>
            <a:r>
              <a:rPr lang="en-US" dirty="0" err="1" smtClean="0"/>
              <a:t>estaño</a:t>
            </a:r>
            <a:r>
              <a:rPr lang="en-US" dirty="0" smtClean="0"/>
              <a:t>, </a:t>
            </a:r>
          </a:p>
          <a:p>
            <a:pPr lvl="1"/>
            <a:r>
              <a:rPr lang="en-US" dirty="0" err="1" smtClean="0"/>
              <a:t>placa</a:t>
            </a:r>
            <a:r>
              <a:rPr lang="en-US" dirty="0" smtClean="0"/>
              <a:t> para </a:t>
            </a:r>
            <a:r>
              <a:rPr lang="en-US" dirty="0" err="1" smtClean="0"/>
              <a:t>soldar</a:t>
            </a:r>
            <a:r>
              <a:rPr lang="en-US" dirty="0" smtClean="0"/>
              <a:t>: 	&lt;4$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Total  &lt;40$</a:t>
            </a:r>
          </a:p>
        </p:txBody>
      </p:sp>
    </p:spTree>
    <p:extLst>
      <p:ext uri="{BB962C8B-B14F-4D97-AF65-F5344CB8AC3E}">
        <p14:creationId xmlns:p14="http://schemas.microsoft.com/office/powerpoint/2010/main" val="2692264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conseguimos el tiempo real?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56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 txBox="1">
            <a:spLocks/>
          </p:cNvSpPr>
          <p:nvPr/>
        </p:nvSpPr>
        <p:spPr>
          <a:xfrm>
            <a:off x="5569744" y="-321232"/>
            <a:ext cx="6934200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b="1" dirty="0" smtClean="0">
                <a:solidFill>
                  <a:schemeClr val="tx1">
                    <a:alpha val="14000"/>
                  </a:schemeClr>
                </a:solidFill>
              </a:rPr>
              <a:t>¿Cómo conseguimos RTC?</a:t>
            </a:r>
            <a:endParaRPr lang="es-ES" b="1" dirty="0">
              <a:solidFill>
                <a:schemeClr val="tx1">
                  <a:alpha val="14000"/>
                </a:schemeClr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044" y="222249"/>
            <a:ext cx="11885683" cy="738664"/>
          </a:xfrm>
        </p:spPr>
        <p:txBody>
          <a:bodyPr/>
          <a:lstStyle/>
          <a:p>
            <a:pPr lvl="0"/>
            <a:r>
              <a:rPr lang="es-ES" dirty="0" err="1" smtClean="0"/>
              <a:t>SignalR</a:t>
            </a:r>
            <a:r>
              <a:rPr lang="es-ES" dirty="0" smtClean="0"/>
              <a:t> – Escenario a cubrir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44" y="1795461"/>
            <a:ext cx="1581150" cy="12001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56" y="2936874"/>
            <a:ext cx="1171575" cy="12001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269" y="1131886"/>
            <a:ext cx="1581150" cy="12001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269" y="2735262"/>
            <a:ext cx="1581150" cy="1200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269" y="4341812"/>
            <a:ext cx="1581150" cy="12001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44" y="4941887"/>
            <a:ext cx="1581150" cy="1200150"/>
          </a:xfrm>
          <a:prstGeom prst="rect">
            <a:avLst/>
          </a:prstGeom>
        </p:spPr>
      </p:pic>
      <p:cxnSp>
        <p:nvCxnSpPr>
          <p:cNvPr id="6" name="Conector recto 5"/>
          <p:cNvCxnSpPr>
            <a:stCxn id="2" idx="3"/>
            <a:endCxn id="4" idx="1"/>
          </p:cNvCxnSpPr>
          <p:nvPr/>
        </p:nvCxnSpPr>
        <p:spPr>
          <a:xfrm>
            <a:off x="2693194" y="2395536"/>
            <a:ext cx="2290762" cy="1141413"/>
          </a:xfrm>
          <a:prstGeom prst="line">
            <a:avLst/>
          </a:prstGeom>
          <a:ln w="31750">
            <a:solidFill>
              <a:srgbClr val="5B9BD5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>
            <a:stCxn id="10" idx="3"/>
            <a:endCxn id="4" idx="1"/>
          </p:cNvCxnSpPr>
          <p:nvPr/>
        </p:nvCxnSpPr>
        <p:spPr>
          <a:xfrm flipV="1">
            <a:off x="2693194" y="3536949"/>
            <a:ext cx="2290762" cy="2005013"/>
          </a:xfrm>
          <a:prstGeom prst="line">
            <a:avLst/>
          </a:prstGeom>
          <a:ln w="31750">
            <a:solidFill>
              <a:srgbClr val="5B9BD5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stCxn id="7" idx="1"/>
            <a:endCxn id="4" idx="3"/>
          </p:cNvCxnSpPr>
          <p:nvPr/>
        </p:nvCxnSpPr>
        <p:spPr>
          <a:xfrm flipH="1">
            <a:off x="6155531" y="1731961"/>
            <a:ext cx="2090738" cy="1804988"/>
          </a:xfrm>
          <a:prstGeom prst="line">
            <a:avLst/>
          </a:prstGeom>
          <a:ln w="31750">
            <a:solidFill>
              <a:srgbClr val="5B9BD5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>
            <a:stCxn id="8" idx="1"/>
            <a:endCxn id="4" idx="3"/>
          </p:cNvCxnSpPr>
          <p:nvPr/>
        </p:nvCxnSpPr>
        <p:spPr>
          <a:xfrm flipH="1">
            <a:off x="6155531" y="3335337"/>
            <a:ext cx="2090738" cy="201612"/>
          </a:xfrm>
          <a:prstGeom prst="line">
            <a:avLst/>
          </a:prstGeom>
          <a:ln w="31750">
            <a:solidFill>
              <a:srgbClr val="5B9BD5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9" idx="1"/>
            <a:endCxn id="4" idx="3"/>
          </p:cNvCxnSpPr>
          <p:nvPr/>
        </p:nvCxnSpPr>
        <p:spPr>
          <a:xfrm flipH="1" flipV="1">
            <a:off x="6155531" y="3536949"/>
            <a:ext cx="2090738" cy="1404938"/>
          </a:xfrm>
          <a:prstGeom prst="line">
            <a:avLst/>
          </a:prstGeom>
          <a:ln w="31750">
            <a:solidFill>
              <a:srgbClr val="5B9BD5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curvado 22"/>
          <p:cNvCxnSpPr>
            <a:stCxn id="2" idx="0"/>
            <a:endCxn id="4" idx="0"/>
          </p:cNvCxnSpPr>
          <p:nvPr/>
        </p:nvCxnSpPr>
        <p:spPr>
          <a:xfrm rot="16200000" flipH="1">
            <a:off x="3165474" y="532605"/>
            <a:ext cx="1141413" cy="3667125"/>
          </a:xfrm>
          <a:prstGeom prst="curvedConnector3">
            <a:avLst>
              <a:gd name="adj1" fmla="val -38943"/>
            </a:avLst>
          </a:prstGeom>
          <a:ln w="34925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o 44"/>
          <p:cNvGrpSpPr/>
          <p:nvPr/>
        </p:nvGrpSpPr>
        <p:grpSpPr>
          <a:xfrm>
            <a:off x="4641056" y="1256396"/>
            <a:ext cx="685800" cy="461665"/>
            <a:chOff x="4647406" y="1222115"/>
            <a:chExt cx="685800" cy="461665"/>
          </a:xfrm>
        </p:grpSpPr>
        <p:sp>
          <p:nvSpPr>
            <p:cNvPr id="44" name="CuadroTexto 43"/>
            <p:cNvSpPr txBox="1"/>
            <p:nvPr/>
          </p:nvSpPr>
          <p:spPr>
            <a:xfrm>
              <a:off x="4647406" y="1222115"/>
              <a:ext cx="685800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1200" b="1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Out</a:t>
              </a:r>
              <a:endParaRPr lang="es-ES" sz="1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Rectángulo 24"/>
            <p:cNvSpPr/>
            <p:nvPr/>
          </p:nvSpPr>
          <p:spPr bwMode="auto">
            <a:xfrm>
              <a:off x="4755356" y="1320640"/>
              <a:ext cx="457200" cy="251460"/>
            </a:xfrm>
            <a:prstGeom prst="rect">
              <a:avLst/>
            </a:prstGeom>
            <a:solidFill>
              <a:schemeClr val="accent4">
                <a:lumMod val="75000"/>
                <a:alpha val="38000"/>
              </a:schemeClr>
            </a:solidFill>
            <a:ln w="381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s-E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47" name="Conector curvado 46"/>
          <p:cNvCxnSpPr>
            <a:stCxn id="4" idx="2"/>
            <a:endCxn id="10" idx="3"/>
          </p:cNvCxnSpPr>
          <p:nvPr/>
        </p:nvCxnSpPr>
        <p:spPr>
          <a:xfrm rot="5400000">
            <a:off x="3429000" y="3401218"/>
            <a:ext cx="1404938" cy="2876550"/>
          </a:xfrm>
          <a:prstGeom prst="curvedConnector2">
            <a:avLst/>
          </a:prstGeom>
          <a:ln w="34925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o 51"/>
          <p:cNvGrpSpPr/>
          <p:nvPr/>
        </p:nvGrpSpPr>
        <p:grpSpPr>
          <a:xfrm>
            <a:off x="4133057" y="5235193"/>
            <a:ext cx="584134" cy="572464"/>
            <a:chOff x="5549732" y="4890310"/>
            <a:chExt cx="584134" cy="572464"/>
          </a:xfrm>
        </p:grpSpPr>
        <p:sp>
          <p:nvSpPr>
            <p:cNvPr id="51" name="CuadroTexto 50"/>
            <p:cNvSpPr txBox="1"/>
            <p:nvPr/>
          </p:nvSpPr>
          <p:spPr>
            <a:xfrm>
              <a:off x="5549732" y="4890310"/>
              <a:ext cx="58413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</a:t>
              </a:r>
              <a:endPara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Rectángulo 49"/>
            <p:cNvSpPr/>
            <p:nvPr/>
          </p:nvSpPr>
          <p:spPr bwMode="auto">
            <a:xfrm>
              <a:off x="5627688" y="5040412"/>
              <a:ext cx="457200" cy="251460"/>
            </a:xfrm>
            <a:prstGeom prst="rect">
              <a:avLst/>
            </a:prstGeom>
            <a:solidFill>
              <a:schemeClr val="accent4">
                <a:lumMod val="75000"/>
                <a:alpha val="38000"/>
              </a:schemeClr>
            </a:solidFill>
            <a:ln w="381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s-E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4" name="Conector curvado 53"/>
          <p:cNvCxnSpPr>
            <a:stCxn id="4" idx="2"/>
            <a:endCxn id="9" idx="1"/>
          </p:cNvCxnSpPr>
          <p:nvPr/>
        </p:nvCxnSpPr>
        <p:spPr>
          <a:xfrm rot="16200000" flipH="1">
            <a:off x="6505575" y="3201192"/>
            <a:ext cx="804863" cy="2676525"/>
          </a:xfrm>
          <a:prstGeom prst="curvedConnector2">
            <a:avLst/>
          </a:prstGeom>
          <a:ln w="34925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curvado 55"/>
          <p:cNvCxnSpPr>
            <a:stCxn id="4" idx="0"/>
            <a:endCxn id="7" idx="1"/>
          </p:cNvCxnSpPr>
          <p:nvPr/>
        </p:nvCxnSpPr>
        <p:spPr>
          <a:xfrm rot="5400000" flipH="1" flipV="1">
            <a:off x="6305550" y="996156"/>
            <a:ext cx="1204913" cy="2676525"/>
          </a:xfrm>
          <a:prstGeom prst="curvedConnector2">
            <a:avLst/>
          </a:prstGeom>
          <a:ln w="34925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4" idx="3"/>
            <a:endCxn id="8" idx="2"/>
          </p:cNvCxnSpPr>
          <p:nvPr/>
        </p:nvCxnSpPr>
        <p:spPr>
          <a:xfrm>
            <a:off x="6155531" y="3536949"/>
            <a:ext cx="2881313" cy="398463"/>
          </a:xfrm>
          <a:prstGeom prst="curvedConnector4">
            <a:avLst>
              <a:gd name="adj1" fmla="val 36281"/>
              <a:gd name="adj2" fmla="val 157370"/>
            </a:avLst>
          </a:prstGeom>
          <a:ln w="34925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upo 59"/>
          <p:cNvGrpSpPr/>
          <p:nvPr/>
        </p:nvGrpSpPr>
        <p:grpSpPr>
          <a:xfrm>
            <a:off x="6675438" y="1897062"/>
            <a:ext cx="584134" cy="572464"/>
            <a:chOff x="5549732" y="4890310"/>
            <a:chExt cx="584134" cy="572464"/>
          </a:xfrm>
        </p:grpSpPr>
        <p:sp>
          <p:nvSpPr>
            <p:cNvPr id="61" name="CuadroTexto 60"/>
            <p:cNvSpPr txBox="1"/>
            <p:nvPr/>
          </p:nvSpPr>
          <p:spPr>
            <a:xfrm>
              <a:off x="5549732" y="4890310"/>
              <a:ext cx="58413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</a:t>
              </a:r>
              <a:endPara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Rectángulo 61"/>
            <p:cNvSpPr/>
            <p:nvPr/>
          </p:nvSpPr>
          <p:spPr bwMode="auto">
            <a:xfrm>
              <a:off x="5627688" y="5040412"/>
              <a:ext cx="457200" cy="251460"/>
            </a:xfrm>
            <a:prstGeom prst="rect">
              <a:avLst/>
            </a:prstGeom>
            <a:solidFill>
              <a:schemeClr val="accent4">
                <a:lumMod val="75000"/>
                <a:alpha val="38000"/>
              </a:schemeClr>
            </a:solidFill>
            <a:ln w="381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s-E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7512844" y="3634655"/>
            <a:ext cx="584134" cy="572464"/>
            <a:chOff x="5549732" y="4890310"/>
            <a:chExt cx="584134" cy="572464"/>
          </a:xfrm>
        </p:grpSpPr>
        <p:sp>
          <p:nvSpPr>
            <p:cNvPr id="64" name="CuadroTexto 63"/>
            <p:cNvSpPr txBox="1"/>
            <p:nvPr/>
          </p:nvSpPr>
          <p:spPr>
            <a:xfrm>
              <a:off x="5549732" y="4890310"/>
              <a:ext cx="58413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</a:t>
              </a:r>
              <a:endPara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5" name="Rectángulo 64"/>
            <p:cNvSpPr/>
            <p:nvPr/>
          </p:nvSpPr>
          <p:spPr bwMode="auto">
            <a:xfrm>
              <a:off x="5627688" y="5040412"/>
              <a:ext cx="457200" cy="251460"/>
            </a:xfrm>
            <a:prstGeom prst="rect">
              <a:avLst/>
            </a:prstGeom>
            <a:solidFill>
              <a:schemeClr val="accent4">
                <a:lumMod val="75000"/>
                <a:alpha val="38000"/>
              </a:schemeClr>
            </a:solidFill>
            <a:ln w="381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s-E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6" name="Grupo 65"/>
          <p:cNvGrpSpPr/>
          <p:nvPr/>
        </p:nvGrpSpPr>
        <p:grpSpPr>
          <a:xfrm>
            <a:off x="6588060" y="4756460"/>
            <a:ext cx="584134" cy="572464"/>
            <a:chOff x="5549732" y="4890310"/>
            <a:chExt cx="584134" cy="572464"/>
          </a:xfrm>
        </p:grpSpPr>
        <p:sp>
          <p:nvSpPr>
            <p:cNvPr id="67" name="CuadroTexto 66"/>
            <p:cNvSpPr txBox="1"/>
            <p:nvPr/>
          </p:nvSpPr>
          <p:spPr>
            <a:xfrm>
              <a:off x="5549732" y="4890310"/>
              <a:ext cx="58413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</a:t>
              </a:r>
              <a:endPara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Rectángulo 67"/>
            <p:cNvSpPr/>
            <p:nvPr/>
          </p:nvSpPr>
          <p:spPr bwMode="auto">
            <a:xfrm>
              <a:off x="5627688" y="5040412"/>
              <a:ext cx="457200" cy="251460"/>
            </a:xfrm>
            <a:prstGeom prst="rect">
              <a:avLst/>
            </a:prstGeom>
            <a:solidFill>
              <a:schemeClr val="accent4">
                <a:lumMod val="75000"/>
                <a:alpha val="38000"/>
              </a:schemeClr>
            </a:solidFill>
            <a:ln w="381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s-E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032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Manu Delgado Díaz</a:t>
            </a:r>
            <a:endParaRPr lang="en-US" dirty="0"/>
          </a:p>
          <a:p>
            <a:pPr lvl="0"/>
            <a:r>
              <a:rPr lang="en-US" dirty="0" smtClean="0"/>
              <a:t>Key Consultant - Pasiona</a:t>
            </a:r>
            <a:endParaRPr lang="en-US" dirty="0"/>
          </a:p>
          <a:p>
            <a:pPr lvl="0"/>
            <a:r>
              <a:rPr lang="en-US" dirty="0" smtClean="0"/>
              <a:t>@mdelgadodiaz83 – mdelgado@pasiona.com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Monitorizando espacios mediante </a:t>
            </a:r>
            <a:r>
              <a:rPr lang="es-ES" dirty="0" err="1" smtClean="0"/>
              <a:t>IoT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44" y="5478462"/>
            <a:ext cx="808329" cy="12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 txBox="1">
            <a:spLocks/>
          </p:cNvSpPr>
          <p:nvPr/>
        </p:nvSpPr>
        <p:spPr>
          <a:xfrm>
            <a:off x="5569744" y="-321232"/>
            <a:ext cx="6934200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b="1" dirty="0" smtClean="0">
                <a:solidFill>
                  <a:schemeClr val="tx1">
                    <a:alpha val="14000"/>
                  </a:schemeClr>
                </a:solidFill>
              </a:rPr>
              <a:t>¿Cómo conseguimos RTC?</a:t>
            </a:r>
            <a:endParaRPr lang="es-ES" b="1" dirty="0">
              <a:solidFill>
                <a:schemeClr val="tx1">
                  <a:alpha val="14000"/>
                </a:schemeClr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044" y="222249"/>
            <a:ext cx="11885683" cy="738664"/>
          </a:xfrm>
        </p:spPr>
        <p:txBody>
          <a:bodyPr/>
          <a:lstStyle/>
          <a:p>
            <a:pPr lvl="0"/>
            <a:r>
              <a:rPr lang="es-ES" dirty="0" err="1" smtClean="0"/>
              <a:t>SignalR</a:t>
            </a:r>
            <a:r>
              <a:rPr lang="es-ES" dirty="0" smtClean="0"/>
              <a:t> – Arquitectura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44" y="1467881"/>
            <a:ext cx="6415398" cy="43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gestionamos millones de datos?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67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 txBox="1">
            <a:spLocks/>
          </p:cNvSpPr>
          <p:nvPr/>
        </p:nvSpPr>
        <p:spPr>
          <a:xfrm>
            <a:off x="2864644" y="-354569"/>
            <a:ext cx="10629900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b="1" dirty="0" smtClean="0">
                <a:solidFill>
                  <a:schemeClr val="tx1">
                    <a:alpha val="14000"/>
                  </a:schemeClr>
                </a:solidFill>
              </a:rPr>
              <a:t>¿</a:t>
            </a:r>
            <a:r>
              <a:rPr lang="es-ES" b="1" dirty="0">
                <a:solidFill>
                  <a:schemeClr val="tx1">
                    <a:alpha val="14000"/>
                  </a:schemeClr>
                </a:solidFill>
              </a:rPr>
              <a:t>Cómo </a:t>
            </a:r>
            <a:r>
              <a:rPr lang="es-ES" b="1" dirty="0">
                <a:solidFill>
                  <a:schemeClr val="tx1">
                    <a:alpha val="14000"/>
                  </a:schemeClr>
                </a:solidFill>
              </a:rPr>
              <a:t>gestionamos millones de datos</a:t>
            </a:r>
            <a:r>
              <a:rPr lang="es-ES" b="1" dirty="0" smtClean="0">
                <a:solidFill>
                  <a:schemeClr val="tx1">
                    <a:alpha val="14000"/>
                  </a:schemeClr>
                </a:solidFill>
              </a:rPr>
              <a:t>?</a:t>
            </a:r>
            <a:endParaRPr lang="es-ES" b="1" dirty="0">
              <a:solidFill>
                <a:schemeClr val="tx1">
                  <a:alpha val="14000"/>
                </a:schemeClr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044" y="222249"/>
            <a:ext cx="11885683" cy="738664"/>
          </a:xfrm>
        </p:spPr>
        <p:txBody>
          <a:bodyPr/>
          <a:lstStyle/>
          <a:p>
            <a:pPr lvl="0"/>
            <a:r>
              <a:rPr lang="es-ES" dirty="0" err="1" smtClean="0"/>
              <a:t>Service</a:t>
            </a:r>
            <a:r>
              <a:rPr lang="es-ES" dirty="0" smtClean="0"/>
              <a:t> Bus – Arquitectura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2255044" y="2582862"/>
            <a:ext cx="8534400" cy="1981200"/>
            <a:chOff x="1797844" y="1592262"/>
            <a:chExt cx="8534400" cy="1981200"/>
          </a:xfrm>
        </p:grpSpPr>
        <p:sp>
          <p:nvSpPr>
            <p:cNvPr id="2" name="Nube 1"/>
            <p:cNvSpPr/>
            <p:nvPr/>
          </p:nvSpPr>
          <p:spPr bwMode="auto">
            <a:xfrm>
              <a:off x="1797844" y="1592262"/>
              <a:ext cx="8534400" cy="1981200"/>
            </a:xfrm>
            <a:prstGeom prst="cloud">
              <a:avLst/>
            </a:prstGeom>
            <a:solidFill>
              <a:srgbClr val="5B9BD5">
                <a:alpha val="46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s-E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lecha izquierda y derecha 3"/>
            <p:cNvSpPr/>
            <p:nvPr/>
          </p:nvSpPr>
          <p:spPr bwMode="auto">
            <a:xfrm>
              <a:off x="3321844" y="2049462"/>
              <a:ext cx="5486400" cy="838200"/>
            </a:xfrm>
            <a:prstGeom prst="leftRightArrow">
              <a:avLst/>
            </a:prstGeom>
            <a:solidFill>
              <a:srgbClr val="5B9B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s-ES" sz="28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  <a:r>
                <a:rPr lang="es-ES" sz="28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Bus</a:t>
              </a:r>
              <a:endParaRPr lang="es-E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597944" y="1287462"/>
            <a:ext cx="1752600" cy="1066800"/>
            <a:chOff x="350044" y="1211262"/>
            <a:chExt cx="1752600" cy="1066800"/>
          </a:xfrm>
        </p:grpSpPr>
        <p:sp>
          <p:nvSpPr>
            <p:cNvPr id="5" name="Rectángulo redondeado 4"/>
            <p:cNvSpPr/>
            <p:nvPr/>
          </p:nvSpPr>
          <p:spPr bwMode="auto">
            <a:xfrm>
              <a:off x="350044" y="1211262"/>
              <a:ext cx="1447800" cy="762000"/>
            </a:xfrm>
            <a:prstGeom prst="roundRect">
              <a:avLst/>
            </a:prstGeom>
            <a:solidFill>
              <a:srgbClr val="5B9BD5">
                <a:alpha val="80000"/>
              </a:srgbClr>
            </a:solidFill>
            <a:ln>
              <a:solidFill>
                <a:srgbClr val="5B9BD5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s-ES" sz="20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Aplicación Web </a:t>
              </a:r>
              <a:endPara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ángulo redondeado 7"/>
            <p:cNvSpPr/>
            <p:nvPr/>
          </p:nvSpPr>
          <p:spPr bwMode="auto">
            <a:xfrm>
              <a:off x="502444" y="1363662"/>
              <a:ext cx="1447800" cy="762000"/>
            </a:xfrm>
            <a:prstGeom prst="roundRect">
              <a:avLst/>
            </a:prstGeom>
            <a:solidFill>
              <a:srgbClr val="5B9BD5">
                <a:alpha val="80000"/>
              </a:srgbClr>
            </a:solidFill>
            <a:ln>
              <a:solidFill>
                <a:srgbClr val="5B9BD5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s-ES" sz="20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Aplicación Web </a:t>
              </a:r>
              <a:endPara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ángulo redondeado 8"/>
            <p:cNvSpPr/>
            <p:nvPr/>
          </p:nvSpPr>
          <p:spPr bwMode="auto">
            <a:xfrm>
              <a:off x="654844" y="1516062"/>
              <a:ext cx="1447800" cy="762000"/>
            </a:xfrm>
            <a:prstGeom prst="roundRect">
              <a:avLst/>
            </a:prstGeom>
            <a:solidFill>
              <a:srgbClr val="5B9BD5">
                <a:alpha val="80000"/>
              </a:srgbClr>
            </a:solidFill>
            <a:ln>
              <a:solidFill>
                <a:srgbClr val="5B9BD5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s-ES" sz="20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Aplicación Web </a:t>
              </a:r>
              <a:endPara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Rectángulo redondeado 9"/>
          <p:cNvSpPr/>
          <p:nvPr/>
        </p:nvSpPr>
        <p:spPr bwMode="auto">
          <a:xfrm>
            <a:off x="2597944" y="5327649"/>
            <a:ext cx="1447800" cy="762000"/>
          </a:xfrm>
          <a:prstGeom prst="roundRect">
            <a:avLst/>
          </a:prstGeom>
          <a:solidFill>
            <a:srgbClr val="5B9BD5">
              <a:alpha val="80000"/>
            </a:srgbClr>
          </a:solidFill>
          <a:ln>
            <a:solidFill>
              <a:srgbClr val="5B9BD5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Aplicación Web </a:t>
            </a: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4949429" y="5318124"/>
            <a:ext cx="2040731" cy="1219200"/>
            <a:chOff x="6522245" y="5097462"/>
            <a:chExt cx="2040731" cy="1219200"/>
          </a:xfrm>
        </p:grpSpPr>
        <p:sp>
          <p:nvSpPr>
            <p:cNvPr id="12" name="Rectángulo redondeado 11"/>
            <p:cNvSpPr/>
            <p:nvPr/>
          </p:nvSpPr>
          <p:spPr bwMode="auto">
            <a:xfrm>
              <a:off x="6522245" y="5097462"/>
              <a:ext cx="1583531" cy="762000"/>
            </a:xfrm>
            <a:prstGeom prst="roundRect">
              <a:avLst/>
            </a:prstGeom>
            <a:solidFill>
              <a:srgbClr val="5B9BD5">
                <a:alpha val="80000"/>
              </a:srgbClr>
            </a:solidFill>
            <a:ln>
              <a:solidFill>
                <a:srgbClr val="5B9BD5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s-ES" sz="20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WorkerRole</a:t>
              </a:r>
              <a:endPara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ángulo redondeado 13"/>
            <p:cNvSpPr/>
            <p:nvPr/>
          </p:nvSpPr>
          <p:spPr bwMode="auto">
            <a:xfrm>
              <a:off x="6674645" y="5249862"/>
              <a:ext cx="1583531" cy="762000"/>
            </a:xfrm>
            <a:prstGeom prst="roundRect">
              <a:avLst/>
            </a:prstGeom>
            <a:solidFill>
              <a:srgbClr val="5B9BD5">
                <a:alpha val="80000"/>
              </a:srgbClr>
            </a:solidFill>
            <a:ln>
              <a:solidFill>
                <a:srgbClr val="5B9BD5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s-ES" sz="20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WorkerRole</a:t>
              </a:r>
              <a:endPara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ángulo redondeado 14"/>
            <p:cNvSpPr/>
            <p:nvPr/>
          </p:nvSpPr>
          <p:spPr bwMode="auto">
            <a:xfrm>
              <a:off x="6827045" y="5402262"/>
              <a:ext cx="1583531" cy="762000"/>
            </a:xfrm>
            <a:prstGeom prst="roundRect">
              <a:avLst/>
            </a:prstGeom>
            <a:solidFill>
              <a:srgbClr val="5B9BD5">
                <a:alpha val="80000"/>
              </a:srgbClr>
            </a:solidFill>
            <a:ln>
              <a:solidFill>
                <a:srgbClr val="5B9BD5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s-ES" sz="20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WorkerRole</a:t>
              </a:r>
              <a:endPara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ángulo redondeado 15"/>
            <p:cNvSpPr/>
            <p:nvPr/>
          </p:nvSpPr>
          <p:spPr bwMode="auto">
            <a:xfrm>
              <a:off x="6979445" y="5554662"/>
              <a:ext cx="1583531" cy="762000"/>
            </a:xfrm>
            <a:prstGeom prst="roundRect">
              <a:avLst/>
            </a:prstGeom>
            <a:solidFill>
              <a:srgbClr val="5B9BD5">
                <a:alpha val="80000"/>
              </a:srgbClr>
            </a:solidFill>
            <a:ln>
              <a:solidFill>
                <a:srgbClr val="5B9BD5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s-ES" sz="20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WorkerRole</a:t>
              </a:r>
              <a:endParaRPr lang="es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Rectángulo redondeado 16"/>
          <p:cNvSpPr/>
          <p:nvPr/>
        </p:nvSpPr>
        <p:spPr bwMode="auto">
          <a:xfrm>
            <a:off x="7689057" y="5318124"/>
            <a:ext cx="1583531" cy="762000"/>
          </a:xfrm>
          <a:prstGeom prst="roundRect">
            <a:avLst/>
          </a:prstGeom>
          <a:solidFill>
            <a:srgbClr val="5B9BD5">
              <a:alpha val="80000"/>
            </a:srgbClr>
          </a:solidFill>
          <a:ln>
            <a:solidFill>
              <a:srgbClr val="5B9BD5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Aplicación móvil </a:t>
            </a: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Conector recto de flecha 19"/>
          <p:cNvCxnSpPr>
            <a:stCxn id="9" idx="2"/>
            <a:endCxn id="4" idx="1"/>
          </p:cNvCxnSpPr>
          <p:nvPr/>
        </p:nvCxnSpPr>
        <p:spPr>
          <a:xfrm>
            <a:off x="3626644" y="2354262"/>
            <a:ext cx="2895600" cy="89535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3" y="2690617"/>
            <a:ext cx="321064" cy="321064"/>
          </a:xfrm>
          <a:prstGeom prst="rect">
            <a:avLst/>
          </a:prstGeom>
        </p:spPr>
      </p:pic>
      <p:cxnSp>
        <p:nvCxnSpPr>
          <p:cNvPr id="23" name="Conector recto de flecha 22"/>
          <p:cNvCxnSpPr>
            <a:endCxn id="10" idx="0"/>
          </p:cNvCxnSpPr>
          <p:nvPr/>
        </p:nvCxnSpPr>
        <p:spPr>
          <a:xfrm flipH="1">
            <a:off x="3321844" y="3649662"/>
            <a:ext cx="1349574" cy="167798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5738218" y="3659287"/>
            <a:ext cx="2977" cy="1772443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endCxn id="17" idx="0"/>
          </p:cNvCxnSpPr>
          <p:nvPr/>
        </p:nvCxnSpPr>
        <p:spPr>
          <a:xfrm>
            <a:off x="8236744" y="3649662"/>
            <a:ext cx="244079" cy="166846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44" y="5851524"/>
            <a:ext cx="1095375" cy="876300"/>
          </a:xfrm>
          <a:prstGeom prst="rect">
            <a:avLst/>
          </a:prstGeom>
        </p:spPr>
      </p:pic>
      <p:cxnSp>
        <p:nvCxnSpPr>
          <p:cNvPr id="33" name="Conector angular 32"/>
          <p:cNvCxnSpPr>
            <a:stCxn id="10" idx="1"/>
            <a:endCxn id="31" idx="0"/>
          </p:cNvCxnSpPr>
          <p:nvPr/>
        </p:nvCxnSpPr>
        <p:spPr>
          <a:xfrm rot="10800000" flipV="1">
            <a:off x="1926432" y="5708648"/>
            <a:ext cx="671512" cy="14287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lamada de nube 34"/>
          <p:cNvSpPr/>
          <p:nvPr/>
        </p:nvSpPr>
        <p:spPr bwMode="auto">
          <a:xfrm>
            <a:off x="8906703" y="4568958"/>
            <a:ext cx="1250156" cy="677862"/>
          </a:xfrm>
          <a:prstGeom prst="cloudCallou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" sz="1000" dirty="0" smtClean="0">
                <a:solidFill>
                  <a:srgbClr val="404040"/>
                </a:solidFill>
                <a:ea typeface="Segoe UI" pitchFamily="34" charset="0"/>
                <a:cs typeface="Segoe UI" pitchFamily="34" charset="0"/>
              </a:rPr>
              <a:t>Notificación en pantalla </a:t>
            </a:r>
            <a:endParaRPr lang="es-ES" sz="1000" dirty="0">
              <a:solidFill>
                <a:srgbClr val="404040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0" name="Conector recto de flecha 39"/>
          <p:cNvCxnSpPr/>
          <p:nvPr/>
        </p:nvCxnSpPr>
        <p:spPr>
          <a:xfrm flipV="1">
            <a:off x="6198394" y="3659287"/>
            <a:ext cx="0" cy="166836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75" y="4663902"/>
            <a:ext cx="321064" cy="321064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862" y="4224444"/>
            <a:ext cx="321064" cy="321064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20" y="4688097"/>
            <a:ext cx="321064" cy="321064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118" y="4688097"/>
            <a:ext cx="321064" cy="3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31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1898866" y="5255517"/>
            <a:ext cx="43951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Alta disponibilidad y escalabilidad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Event</a:t>
            </a:r>
            <a:r>
              <a:rPr lang="es-ES" dirty="0" smtClean="0"/>
              <a:t> </a:t>
            </a:r>
            <a:r>
              <a:rPr lang="es-ES" dirty="0" err="1" smtClean="0"/>
              <a:t>Sourcing</a:t>
            </a:r>
            <a:r>
              <a:rPr lang="es-ES" dirty="0" smtClean="0"/>
              <a:t> </a:t>
            </a:r>
            <a:r>
              <a:rPr lang="es-ES" dirty="0" err="1" smtClean="0"/>
              <a:t>pattern</a:t>
            </a:r>
            <a:r>
              <a:rPr lang="es-ES" dirty="0" smtClean="0"/>
              <a:t> 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Millones eventos al segundo</a:t>
            </a:r>
            <a:endParaRPr lang="es-ES" dirty="0"/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01" y="1802240"/>
            <a:ext cx="6811326" cy="3877216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44" y="2233034"/>
            <a:ext cx="5220036" cy="2561080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>
          <a:xfrm>
            <a:off x="2864644" y="-354569"/>
            <a:ext cx="10629900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b="1" dirty="0" smtClean="0">
                <a:solidFill>
                  <a:schemeClr val="tx1">
                    <a:alpha val="14000"/>
                  </a:schemeClr>
                </a:solidFill>
              </a:rPr>
              <a:t>¿</a:t>
            </a:r>
            <a:r>
              <a:rPr lang="es-ES" b="1" dirty="0">
                <a:solidFill>
                  <a:schemeClr val="tx1">
                    <a:alpha val="14000"/>
                  </a:schemeClr>
                </a:solidFill>
              </a:rPr>
              <a:t>Cómo </a:t>
            </a:r>
            <a:r>
              <a:rPr lang="es-ES" b="1" dirty="0">
                <a:solidFill>
                  <a:schemeClr val="tx1">
                    <a:alpha val="14000"/>
                  </a:schemeClr>
                </a:solidFill>
              </a:rPr>
              <a:t>gestionamos millones de datos</a:t>
            </a:r>
            <a:r>
              <a:rPr lang="es-ES" b="1" dirty="0" smtClean="0">
                <a:solidFill>
                  <a:schemeClr val="tx1">
                    <a:alpha val="14000"/>
                  </a:schemeClr>
                </a:solidFill>
              </a:rPr>
              <a:t>?</a:t>
            </a:r>
            <a:endParaRPr lang="es-ES" b="1" dirty="0">
              <a:solidFill>
                <a:schemeClr val="tx1">
                  <a:alpha val="14000"/>
                </a:schemeClr>
              </a:solidFill>
            </a:endParaRPr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044" y="222249"/>
            <a:ext cx="11885683" cy="738664"/>
          </a:xfrm>
        </p:spPr>
        <p:txBody>
          <a:bodyPr/>
          <a:lstStyle/>
          <a:p>
            <a:pPr lvl="0"/>
            <a:r>
              <a:rPr lang="es-ES" dirty="0" err="1" smtClean="0"/>
              <a:t>Service</a:t>
            </a:r>
            <a:r>
              <a:rPr lang="es-ES" dirty="0" smtClean="0"/>
              <a:t> Bus – Estrategias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4" y="1552252"/>
            <a:ext cx="1285875" cy="1495425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898867" y="1552252"/>
            <a:ext cx="334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Implementación Simple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Colas (FIFO)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Uno envía , otro recibe  </a:t>
            </a:r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44" y="3421062"/>
            <a:ext cx="1333500" cy="1466850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1797844" y="3421062"/>
            <a:ext cx="334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Más robustez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Publicador/Subscriptor 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Filtros de recepción</a:t>
            </a:r>
            <a:endParaRPr lang="es-ES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94" y="5173662"/>
            <a:ext cx="1447800" cy="14859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44" y="2200992"/>
            <a:ext cx="5714286" cy="2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0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369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38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http://aka.ms/DOTNETT6S2</a:t>
            </a:r>
            <a:r>
              <a:rPr lang="es-ES" dirty="0"/>
              <a:t> 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20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427071" y="4134218"/>
            <a:ext cx="7009440" cy="1191844"/>
          </a:xfrm>
          <a:prstGeom prst="rect">
            <a:avLst/>
          </a:prstGeom>
          <a:noFill/>
        </p:spPr>
        <p:txBody>
          <a:bodyPr vert="horz" wrap="square" lIns="146304" tIns="109728" rIns="146304" bIns="109728" rtlCol="0" anchor="b">
            <a:no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84185" marR="0" indent="-2412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080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674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269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Manu Delgado Díaz</a:t>
            </a:r>
          </a:p>
          <a:p>
            <a:r>
              <a:rPr lang="en-US" smtClean="0"/>
              <a:t>Key Consultant - Pasiona</a:t>
            </a:r>
          </a:p>
          <a:p>
            <a:r>
              <a:rPr lang="en-US" smtClean="0"/>
              <a:t>@mdelgadodiaz83 – mdelgado@pasiona.com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4665893"/>
          </a:xfrm>
        </p:spPr>
        <p:txBody>
          <a:bodyPr/>
          <a:lstStyle/>
          <a:p>
            <a:pPr lvl="0"/>
            <a:r>
              <a:rPr lang="es-ES" dirty="0" smtClean="0"/>
              <a:t>Conceptos básicos</a:t>
            </a:r>
          </a:p>
          <a:p>
            <a:pPr lvl="1"/>
            <a:r>
              <a:rPr lang="es-ES" dirty="0" err="1" smtClean="0"/>
              <a:t>IoT</a:t>
            </a:r>
            <a:r>
              <a:rPr lang="es-ES" dirty="0" smtClean="0"/>
              <a:t> – </a:t>
            </a:r>
            <a:r>
              <a:rPr lang="es-ES" dirty="0" err="1" smtClean="0"/>
              <a:t>Arduino</a:t>
            </a:r>
            <a:endParaRPr lang="es-ES" dirty="0" smtClean="0"/>
          </a:p>
          <a:p>
            <a:pPr lvl="1"/>
            <a:r>
              <a:rPr lang="es-ES" dirty="0" smtClean="0"/>
              <a:t>Tiempo Real</a:t>
            </a:r>
          </a:p>
          <a:p>
            <a:pPr lvl="1"/>
            <a:r>
              <a:rPr lang="es-ES" dirty="0" err="1" smtClean="0"/>
              <a:t>SerbiceBus</a:t>
            </a:r>
            <a:endParaRPr lang="es-ES" dirty="0" smtClean="0"/>
          </a:p>
          <a:p>
            <a:pPr lvl="0"/>
            <a:r>
              <a:rPr lang="es-ES" dirty="0" smtClean="0"/>
              <a:t>Arquitectura utilizada </a:t>
            </a:r>
          </a:p>
          <a:p>
            <a:pPr lvl="0"/>
            <a:r>
              <a:rPr lang="es-ES" dirty="0" smtClean="0"/>
              <a:t>Ingesta Masiva </a:t>
            </a:r>
          </a:p>
          <a:p>
            <a:pPr lvl="0"/>
            <a:r>
              <a:rPr lang="es-ES" dirty="0" smtClean="0"/>
              <a:t>Consumo 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4173450"/>
          </a:xfrm>
        </p:spPr>
        <p:txBody>
          <a:bodyPr/>
          <a:lstStyle/>
          <a:p>
            <a:r>
              <a:rPr lang="es-ES" sz="3200" dirty="0"/>
              <a:t>"MVC , EF, WCF, AJAX, patrones, metodologías , DDD... Apasionado de la tecnología en general y de las cosas bien hechas. Enamorado de las metodologías agiles y de trabajar en equipo. Y me gusta pensar que el mundo web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Best</a:t>
            </a:r>
            <a:r>
              <a:rPr lang="es-ES" sz="3200" dirty="0"/>
              <a:t> y también me gusta darle sentido a las siglas SOLID , si, SOLID no es un mito, existe y se puede llevar a cabo . "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Manu Delgado </a:t>
            </a:r>
            <a:r>
              <a:rPr lang="es-ES" dirty="0"/>
              <a:t>D</a:t>
            </a:r>
            <a:r>
              <a:rPr lang="es-ES" dirty="0" smtClean="0"/>
              <a:t>íaz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Conceptos básicos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14" r="52540" b="-114"/>
          <a:stretch/>
        </p:blipFill>
        <p:spPr>
          <a:xfrm>
            <a:off x="5836444" y="0"/>
            <a:ext cx="6598444" cy="69925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644" y="296862"/>
            <a:ext cx="5714206" cy="1837298"/>
          </a:xfrm>
        </p:spPr>
        <p:txBody>
          <a:bodyPr/>
          <a:lstStyle/>
          <a:p>
            <a:r>
              <a:rPr lang="es-ES" b="1" dirty="0" err="1" smtClean="0"/>
              <a:t>IoT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sz="2400" dirty="0" smtClean="0"/>
              <a:t>Interconexión entre objetos cuotidianos 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Identificación mediante radio frecuencias (RFID)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/>
              <a:t>T</a:t>
            </a:r>
            <a:r>
              <a:rPr lang="es-ES" sz="2400" dirty="0" smtClean="0"/>
              <a:t>ecnología de sensores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4823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644" y="296862"/>
            <a:ext cx="5714206" cy="1837298"/>
          </a:xfrm>
        </p:spPr>
        <p:txBody>
          <a:bodyPr/>
          <a:lstStyle/>
          <a:p>
            <a:r>
              <a:rPr lang="es-ES" dirty="0" err="1" smtClean="0"/>
              <a:t>Arduino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sz="2400" dirty="0" smtClean="0"/>
              <a:t>Placa base con microprocesador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Entradas analógicas y digitales 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Open </a:t>
            </a:r>
            <a:r>
              <a:rPr lang="es-ES" sz="2400" dirty="0" err="1" smtClean="0"/>
              <a:t>source</a:t>
            </a:r>
            <a:r>
              <a:rPr lang="es-ES" sz="2400" dirty="0" smtClean="0"/>
              <a:t> 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Soporte oficial a nivel de drivers y documentación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Gran comunidad y proyectos públicos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Lenguaje </a:t>
            </a:r>
            <a:r>
              <a:rPr lang="es-ES" sz="2400" dirty="0" err="1" smtClean="0"/>
              <a:t>Arduino</a:t>
            </a:r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Bajo coste </a:t>
            </a:r>
            <a:endParaRPr lang="es-ES" sz="2400" b="1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7489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946" y="677862"/>
            <a:ext cx="7733942" cy="47304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644" y="296862"/>
            <a:ext cx="5714206" cy="1837298"/>
          </a:xfrm>
        </p:spPr>
        <p:txBody>
          <a:bodyPr/>
          <a:lstStyle/>
          <a:p>
            <a:r>
              <a:rPr lang="es-ES" dirty="0" smtClean="0"/>
              <a:t>Tiempo Real 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sz="2400" dirty="0" smtClean="0"/>
              <a:t>Comunicación entre nodos en tiempo real 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No Http explícitos 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Protocolos de comunicación administrado</a:t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Open </a:t>
            </a:r>
            <a:r>
              <a:rPr lang="es-ES" sz="2400" dirty="0" err="1" smtClean="0"/>
              <a:t>Source</a:t>
            </a:r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sz="2400" dirty="0"/>
              <a:t/>
            </a:r>
            <a:br>
              <a:rPr lang="es-ES" sz="2400" dirty="0"/>
            </a:br>
            <a:r>
              <a:rPr lang="es-ES" sz="2400" dirty="0" smtClean="0"/>
              <a:t>Diferentes estrategias de conexión 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776455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2b2dfeed-2da1-4ef4-b600-f5543001ef98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ed015050-a57a-4d39-9cd8-b09b64473eb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1818</TotalTime>
  <Words>302</Words>
  <Application>Microsoft Office PowerPoint</Application>
  <PresentationFormat>Personalizado</PresentationFormat>
  <Paragraphs>86</Paragraphs>
  <Slides>27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7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Presentación de PowerPoint</vt:lpstr>
      <vt:lpstr>Monitorizando espacios mediante IoT</vt:lpstr>
      <vt:lpstr>Presentación de PowerPoint</vt:lpstr>
      <vt:lpstr>Agenda</vt:lpstr>
      <vt:lpstr>Manu Delgado Díaz</vt:lpstr>
      <vt:lpstr>Conceptos básicos </vt:lpstr>
      <vt:lpstr>IoT  Interconexión entre objetos cuotidianos   Identificación mediante radio frecuencias (RFID)  Tecnología de sensores </vt:lpstr>
      <vt:lpstr>Arduino   Placa base con microprocesador  Entradas analógicas y digitales   Open source   Soporte oficial a nivel de drivers y documentación  Gran comunidad y proyectos públicos  Lenguaje Arduino  Bajo coste </vt:lpstr>
      <vt:lpstr>Tiempo Real   Comunicación entre nodos en tiempo real   No Http explícitos   Protocolos de comunicación administrado  Open Source  Diferentes estrategias de conexión </vt:lpstr>
      <vt:lpstr>Service Bus   Bus de servicios  Servicio orientado a eventos   Fácil configuración y consumición   Sistema totalmente administrado   Diferentes estrategias de implementación </vt:lpstr>
      <vt:lpstr>Entrando en materia </vt:lpstr>
      <vt:lpstr>¿Cómo obtenemos datos?</vt:lpstr>
      <vt:lpstr>¿Cómo obtenemos datos?</vt:lpstr>
      <vt:lpstr>Presentación de PowerPoint</vt:lpstr>
      <vt:lpstr>Presentación de PowerPoint</vt:lpstr>
      <vt:lpstr>Presentación de PowerPoint</vt:lpstr>
      <vt:lpstr>Costes  </vt:lpstr>
      <vt:lpstr>¿Cómo conseguimos el tiempo real?</vt:lpstr>
      <vt:lpstr>Presentación de PowerPoint</vt:lpstr>
      <vt:lpstr>Presentación de PowerPoint</vt:lpstr>
      <vt:lpstr>¿Cómo gestionamos millones de datos?</vt:lpstr>
      <vt:lpstr>Presentación de PowerPoint</vt:lpstr>
      <vt:lpstr>Presentación de PowerPoint</vt:lpstr>
      <vt:lpstr>Demo</vt:lpstr>
      <vt:lpstr>Código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Manu Delgado Diaz</cp:lastModifiedBy>
  <cp:revision>121</cp:revision>
  <dcterms:created xsi:type="dcterms:W3CDTF">2015-04-07T19:39:07Z</dcterms:created>
  <dcterms:modified xsi:type="dcterms:W3CDTF">2016-02-22T17:59:59Z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